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75"/>
  </p:notesMasterIdLst>
  <p:sldIdLst>
    <p:sldId id="257" r:id="rId3"/>
    <p:sldId id="262" r:id="rId4"/>
    <p:sldId id="265" r:id="rId5"/>
    <p:sldId id="267" r:id="rId6"/>
    <p:sldId id="260" r:id="rId7"/>
    <p:sldId id="268" r:id="rId8"/>
    <p:sldId id="271" r:id="rId9"/>
    <p:sldId id="329" r:id="rId10"/>
    <p:sldId id="269" r:id="rId11"/>
    <p:sldId id="270" r:id="rId12"/>
    <p:sldId id="272" r:id="rId13"/>
    <p:sldId id="273" r:id="rId14"/>
    <p:sldId id="274" r:id="rId15"/>
    <p:sldId id="276" r:id="rId16"/>
    <p:sldId id="277" r:id="rId17"/>
    <p:sldId id="280" r:id="rId18"/>
    <p:sldId id="278" r:id="rId19"/>
    <p:sldId id="279" r:id="rId20"/>
    <p:sldId id="275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7" r:id="rId34"/>
    <p:sldId id="293" r:id="rId35"/>
    <p:sldId id="295" r:id="rId36"/>
    <p:sldId id="296" r:id="rId37"/>
    <p:sldId id="298" r:id="rId38"/>
    <p:sldId id="299" r:id="rId39"/>
    <p:sldId id="308" r:id="rId40"/>
    <p:sldId id="306" r:id="rId41"/>
    <p:sldId id="307" r:id="rId42"/>
    <p:sldId id="300" r:id="rId43"/>
    <p:sldId id="301" r:id="rId44"/>
    <p:sldId id="302" r:id="rId45"/>
    <p:sldId id="303" r:id="rId46"/>
    <p:sldId id="304" r:id="rId47"/>
    <p:sldId id="305" r:id="rId48"/>
    <p:sldId id="309" r:id="rId49"/>
    <p:sldId id="310" r:id="rId50"/>
    <p:sldId id="311" r:id="rId51"/>
    <p:sldId id="312" r:id="rId52"/>
    <p:sldId id="313" r:id="rId53"/>
    <p:sldId id="314" r:id="rId54"/>
    <p:sldId id="316" r:id="rId55"/>
    <p:sldId id="319" r:id="rId56"/>
    <p:sldId id="315" r:id="rId57"/>
    <p:sldId id="318" r:id="rId58"/>
    <p:sldId id="324" r:id="rId59"/>
    <p:sldId id="320" r:id="rId60"/>
    <p:sldId id="322" r:id="rId61"/>
    <p:sldId id="321" r:id="rId62"/>
    <p:sldId id="325" r:id="rId63"/>
    <p:sldId id="323" r:id="rId64"/>
    <p:sldId id="327" r:id="rId65"/>
    <p:sldId id="326" r:id="rId66"/>
    <p:sldId id="328" r:id="rId67"/>
    <p:sldId id="332" r:id="rId68"/>
    <p:sldId id="333" r:id="rId69"/>
    <p:sldId id="330" r:id="rId70"/>
    <p:sldId id="331" r:id="rId71"/>
    <p:sldId id="334" r:id="rId72"/>
    <p:sldId id="335" r:id="rId73"/>
    <p:sldId id="263" r:id="rId74"/>
  </p:sldIdLst>
  <p:sldSz cx="12190413" cy="6859588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7A86"/>
    <a:srgbClr val="2F4D51"/>
    <a:srgbClr val="891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3" autoAdjust="0"/>
    <p:restoredTop sz="91324" autoAdjust="0"/>
  </p:normalViewPr>
  <p:slideViewPr>
    <p:cSldViewPr>
      <p:cViewPr varScale="1">
        <p:scale>
          <a:sx n="53" d="100"/>
          <a:sy n="53" d="100"/>
        </p:scale>
        <p:origin x="1008" y="78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07065-8EEC-46E5-BB48-6CFE93EB9288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DCEFC-B844-4285-AA4F-4189C6921B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2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注意画图的时候要核对文件名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画对数据。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各个参数（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definer.h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）一定要核对正确，网格数，步长，频率，时间步长等。要核对清楚，稍有差池全局皆错。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阅读文献，查找算法方面的错误，并着手进行进行修正。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2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j=10</a:t>
            </a:r>
            <a:r>
              <a:rPr lang="zh-CN" altLang="en-US" dirty="0" smtClean="0"/>
              <a:t>位置处，值应该为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的，所以值小也正常的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48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注意画图的时候要核对文件名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画对数据。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各个参数（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definer.h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）一定要核对正确，网格数，步长，频率，时间步长等。要核对清楚，稍有差池全局皆错。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阅读文献，查找算法方面的错误，并着手进行进行修正。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9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j=10</a:t>
            </a:r>
            <a:r>
              <a:rPr lang="zh-CN" altLang="en-US" dirty="0" smtClean="0"/>
              <a:t>位置处，值应该为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的，所以值小也正常的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CEFC-B844-4285-AA4F-4189C6921B9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4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2" y="2130919"/>
            <a:ext cx="10361851" cy="14703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1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30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9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6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3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6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5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.wikipedia.org/wiki/%E5%BA%94%E7%94%A8%E7%A8%8B%E5%BA%8F%E6%8E%A5%E5%8F%A3" TargetMode="Externa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blog.csdn.net/u010450214/article/details/50170623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Visio___.vsdx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9.jpeg"/><Relationship Id="rId7" Type="http://schemas.openxmlformats.org/officeDocument/2006/relationships/image" Target="../media/image5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10.jpeg"/><Relationship Id="rId9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9.jpeg"/><Relationship Id="rId7" Type="http://schemas.openxmlformats.org/officeDocument/2006/relationships/image" Target="../media/image5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61.jpeg"/><Relationship Id="rId4" Type="http://schemas.openxmlformats.org/officeDocument/2006/relationships/image" Target="../media/image10.jpeg"/><Relationship Id="rId9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9.jpeg"/><Relationship Id="rId7" Type="http://schemas.openxmlformats.org/officeDocument/2006/relationships/image" Target="../media/image6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10" Type="http://schemas.openxmlformats.org/officeDocument/2006/relationships/image" Target="../media/image67.jpeg"/><Relationship Id="rId4" Type="http://schemas.openxmlformats.org/officeDocument/2006/relationships/image" Target="../media/image10.jpeg"/><Relationship Id="rId9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9.jpeg"/><Relationship Id="rId7" Type="http://schemas.openxmlformats.org/officeDocument/2006/relationships/image" Target="../media/image7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10" Type="http://schemas.openxmlformats.org/officeDocument/2006/relationships/image" Target="../media/image73.jpeg"/><Relationship Id="rId4" Type="http://schemas.openxmlformats.org/officeDocument/2006/relationships/image" Target="../media/image10.jpeg"/><Relationship Id="rId9" Type="http://schemas.openxmlformats.org/officeDocument/2006/relationships/image" Target="../media/image7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7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9.jpeg"/><Relationship Id="rId7" Type="http://schemas.openxmlformats.org/officeDocument/2006/relationships/image" Target="../media/image8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10" Type="http://schemas.openxmlformats.org/officeDocument/2006/relationships/image" Target="../media/image83.jpg"/><Relationship Id="rId4" Type="http://schemas.openxmlformats.org/officeDocument/2006/relationships/image" Target="../media/image10.jpeg"/><Relationship Id="rId9" Type="http://schemas.openxmlformats.org/officeDocument/2006/relationships/image" Target="../media/image8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9.jpeg"/><Relationship Id="rId7" Type="http://schemas.openxmlformats.org/officeDocument/2006/relationships/image" Target="../media/image8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89.jpg"/><Relationship Id="rId4" Type="http://schemas.openxmlformats.org/officeDocument/2006/relationships/image" Target="../media/image10.jpeg"/><Relationship Id="rId9" Type="http://schemas.openxmlformats.org/officeDocument/2006/relationships/image" Target="../media/image8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1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9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7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8.jp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11" Type="http://schemas.openxmlformats.org/officeDocument/2006/relationships/image" Target="../media/image99.jpg"/><Relationship Id="rId5" Type="http://schemas.openxmlformats.org/officeDocument/2006/relationships/image" Target="../media/image10.jpeg"/><Relationship Id="rId10" Type="http://schemas.openxmlformats.org/officeDocument/2006/relationships/image" Target="../media/image98.jpg"/><Relationship Id="rId4" Type="http://schemas.openxmlformats.org/officeDocument/2006/relationships/image" Target="../media/image9.jpeg"/><Relationship Id="rId9" Type="http://schemas.openxmlformats.org/officeDocument/2006/relationships/image" Target="../media/image9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g"/><Relationship Id="rId4" Type="http://schemas.openxmlformats.org/officeDocument/2006/relationships/image" Target="../media/image1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1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g"/><Relationship Id="rId4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g"/><Relationship Id="rId4" Type="http://schemas.openxmlformats.org/officeDocument/2006/relationships/image" Target="../media/image1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9" y="28853"/>
            <a:ext cx="1716177" cy="8015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73159"/>
            <a:ext cx="12190413" cy="6286430"/>
          </a:xfrm>
          <a:prstGeom prst="rect">
            <a:avLst/>
          </a:prstGeom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951190" y="2349674"/>
            <a:ext cx="612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周报</a:t>
            </a:r>
            <a:endParaRPr lang="zh-CN" altLang="en-US" sz="6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137"/>
            <a:ext cx="1198661" cy="5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42" y="1381832"/>
            <a:ext cx="10363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4" y="1404562"/>
            <a:ext cx="10963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初步完成了代码的编写工作。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在使用三维二阶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吸收边界时发现仍然会出现越界问题，在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条棱边的计算的时候需要特殊处理，根据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的方法，在棱边处使用一阶吸收边界进行处理，避免了访存越界问题。将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公式转换为代码处理边界问题，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解决了内存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访问越界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对程序进行初期调试，发现点源部分出现问题，对此模块单独调试，解决问题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运行程序得到两种吸收边界的处理结果，发现结果跟预想的有差距。由于输入的是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模，在左边界面以点源的形式输入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，理论上矩形波导内部应该得到的是三角函数曲线似的场分布。有可能是算法出现问题，下周着重解决此问题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29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" y="1021619"/>
            <a:ext cx="10182225" cy="479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9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2" y="837506"/>
            <a:ext cx="10134600" cy="240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8" y="3237806"/>
            <a:ext cx="97440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500" y="264168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吸收边界棱边越界问题解决方法的描述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9" y="1486694"/>
            <a:ext cx="10086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点源的输入：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46" y="661493"/>
            <a:ext cx="8015183" cy="60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金属吸收边界的运行时间及结果：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90258"/>
            <a:ext cx="5963127" cy="38660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41" y="569288"/>
            <a:ext cx="8136904" cy="58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吸收边界的运行时间及结果：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0" y="909514"/>
            <a:ext cx="1924319" cy="4163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69" y="569288"/>
            <a:ext cx="9951512" cy="55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着手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解决结果不正确的问题，着重看算法方面和公式有没有问题。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的话进一步明确开发需求，进而对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进行修改和调试，排查出问题后着手改写代码，争取使程序输出正确。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2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79688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10.13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</a:t>
            </a:r>
            <a:r>
              <a:rPr lang="zh-CN" altLang="en-US" sz="3200" dirty="0" smtClean="0"/>
              <a:t>：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90550" y="754885"/>
            <a:ext cx="95050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《A leapfrog formulation of the 3-D ADI-FDTD algorithm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与谷师兄的文档，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计算电磁学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leapfrog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3-D ADI-FDTD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有了进一步的理解，总结出了计算方法和公式。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对论文与文档中的公式进行了对比核验，并补全了相关公式。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计算电磁学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微波技术基础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电磁场与电磁波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了解了矩形波导极其传输的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模的特点与计算公式。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初步完成了程序的需求分析，设计了程序的逻辑结构与存储结构，完成了程序主体的编写工作，但关于边界的处理问题还有待处理会造成访存越界问题。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7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11.03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调试程序，查明了算法问题所在，公式中          处理错误，公式推导出错致使算法错误。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输入的激励源重新调整和测试，得到了满意的输出结果，可以作为后续使用。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根据查明的公式推导错误，对公式进行重新推导，并写出了程序表达形式。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清楚更改后算法的隐式计算方式，在循环的最内层是求解三对角矩阵，故采用追赶法求解，学习了追赶法求解方法，编写了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模块测试代码。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30" y="796673"/>
            <a:ext cx="838095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点源输出结果：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566" y="765498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 = 100 * sin(omega*step*</a:t>
            </a:r>
            <a:r>
              <a:rPr lang="en-US" altLang="zh-CN" dirty="0" err="1"/>
              <a:t>dt</a:t>
            </a:r>
            <a:r>
              <a:rPr lang="en-US" altLang="zh-CN" dirty="0" smtClean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44" y="1720056"/>
            <a:ext cx="9382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ADI_FDTD_leapforg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公式更新：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602" y="693490"/>
            <a:ext cx="9822180" cy="6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6064" y="107623"/>
            <a:ext cx="1160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ADI_FDTD_leapforg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公式更新：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06" y="548811"/>
            <a:ext cx="9649072" cy="6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重新设计和编写算法代码。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研究新算法下如何处理边界问题。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7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同徐立老师小组的李星师姐和尹俊辉师兄探讨，得到了求解矩阵的方法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--GSS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库以及代码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进行了调试，阅读文档。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发现问题：如果要在后期实现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并行的话，其核心求解矩阵的方法需要写为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__global__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设备函数，而目前徐立小组使用的是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动态链接库，串行求解效果很好，但是后期无法对其进行并行化。如果要并行化，还是要自己写求解方法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三对角矩阵的追赶法，当然求解速度和精度势必要减弱。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编写求解三对角矩阵的追赶法求解算法代码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GSS </a:t>
            </a:r>
            <a:r>
              <a:rPr lang="zh-CN" altLang="en-US" dirty="0"/>
              <a:t>采用最新的模型及算法，具有高效，节省内存，稳定，通用等</a:t>
            </a:r>
            <a:r>
              <a:rPr lang="zh-CN" altLang="en-US" dirty="0" smtClean="0"/>
              <a:t>特点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1.</a:t>
            </a:r>
            <a:r>
              <a:rPr lang="zh-CN" altLang="en-US" dirty="0" smtClean="0"/>
              <a:t>高效率计算：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GSS </a:t>
            </a:r>
            <a:r>
              <a:rPr lang="zh-CN" altLang="en-US" dirty="0"/>
              <a:t>采用</a:t>
            </a:r>
            <a:r>
              <a:rPr lang="zh-CN" altLang="en-US" dirty="0">
                <a:solidFill>
                  <a:srgbClr val="FF0000"/>
                </a:solidFill>
              </a:rPr>
              <a:t>波前动态划分化算法</a:t>
            </a:r>
            <a:r>
              <a:rPr lang="zh-CN" altLang="en-US" dirty="0"/>
              <a:t>等技术来优化 </a:t>
            </a:r>
            <a:r>
              <a:rPr lang="en-US" altLang="zh-CN" dirty="0"/>
              <a:t>BLAS </a:t>
            </a:r>
            <a:r>
              <a:rPr lang="zh-CN" altLang="en-US" dirty="0"/>
              <a:t>使用，通过波前</a:t>
            </a:r>
            <a:r>
              <a:rPr lang="en-US" altLang="zh-CN" dirty="0"/>
              <a:t>/</a:t>
            </a:r>
            <a:r>
              <a:rPr lang="zh-CN" altLang="en-US" dirty="0"/>
              <a:t>多波前</a:t>
            </a:r>
            <a:r>
              <a:rPr lang="zh-CN" altLang="en-US" dirty="0">
                <a:solidFill>
                  <a:srgbClr val="FF0000"/>
                </a:solidFill>
              </a:rPr>
              <a:t>混合算法</a:t>
            </a:r>
            <a:r>
              <a:rPr lang="zh-CN" altLang="en-US" dirty="0" smtClean="0">
                <a:solidFill>
                  <a:srgbClr val="FF0000"/>
                </a:solidFill>
              </a:rPr>
              <a:t>减少</a:t>
            </a:r>
            <a:r>
              <a:rPr lang="zh-CN" altLang="en-US" dirty="0">
                <a:solidFill>
                  <a:srgbClr val="FF0000"/>
                </a:solidFill>
              </a:rPr>
              <a:t>数据的装配</a:t>
            </a:r>
            <a:r>
              <a:rPr lang="zh-CN" altLang="en-US" dirty="0" smtClean="0"/>
              <a:t>。</a:t>
            </a:r>
            <a:r>
              <a:rPr lang="en-US" altLang="zh-CN" dirty="0" smtClean="0"/>
              <a:t>BLAS </a:t>
            </a:r>
            <a:r>
              <a:rPr lang="zh-CN" altLang="en-US" dirty="0"/>
              <a:t>的效率和矩阵的规模正相关，即波前的规模越大，</a:t>
            </a:r>
            <a:r>
              <a:rPr lang="en-US" altLang="zh-CN" dirty="0"/>
              <a:t>flops </a:t>
            </a:r>
            <a:r>
              <a:rPr lang="zh-CN" altLang="en-US" dirty="0"/>
              <a:t>越高。</a:t>
            </a:r>
            <a:r>
              <a:rPr lang="en-US" altLang="zh-CN" dirty="0"/>
              <a:t>GSS </a:t>
            </a:r>
            <a:r>
              <a:rPr lang="zh-CN" altLang="en-US" dirty="0"/>
              <a:t>在波前</a:t>
            </a:r>
            <a:r>
              <a:rPr lang="zh-CN" altLang="en-US" dirty="0" smtClean="0"/>
              <a:t>划分的</a:t>
            </a:r>
            <a:r>
              <a:rPr lang="zh-CN" altLang="en-US" dirty="0"/>
              <a:t>时候，尽可能生成大的波前，以发挥 </a:t>
            </a:r>
            <a:r>
              <a:rPr lang="en-US" altLang="zh-CN" dirty="0"/>
              <a:t>BLAS </a:t>
            </a:r>
            <a:r>
              <a:rPr lang="zh-CN" altLang="en-US" dirty="0"/>
              <a:t>的效率</a:t>
            </a:r>
            <a:r>
              <a:rPr lang="zh-CN" altLang="en-US" dirty="0" smtClean="0"/>
              <a:t>。对于</a:t>
            </a:r>
            <a:r>
              <a:rPr lang="zh-CN" altLang="en-US" dirty="0"/>
              <a:t>很多矩阵，波前法的数据移动量远小于多波前法，</a:t>
            </a:r>
            <a:r>
              <a:rPr lang="en-US" altLang="zh-CN" dirty="0"/>
              <a:t>GSS </a:t>
            </a:r>
            <a:r>
              <a:rPr lang="zh-CN" altLang="en-US" dirty="0"/>
              <a:t>采用混合</a:t>
            </a:r>
            <a:r>
              <a:rPr lang="zh-CN" altLang="en-US" dirty="0" smtClean="0"/>
              <a:t>算法</a:t>
            </a:r>
            <a:r>
              <a:rPr lang="zh-CN" altLang="en-US" dirty="0"/>
              <a:t>来降低数据移动的数量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注：</a:t>
            </a:r>
            <a:r>
              <a:rPr lang="en-US" altLang="zh-CN" b="1" dirty="0"/>
              <a:t>BLAS</a:t>
            </a:r>
            <a:r>
              <a:rPr lang="zh-CN" altLang="en-US" dirty="0"/>
              <a:t>（</a:t>
            </a:r>
            <a:r>
              <a:rPr lang="en-US" altLang="zh-CN" dirty="0"/>
              <a:t>Basic Linear Algebra Subprograms</a:t>
            </a:r>
            <a:r>
              <a:rPr lang="zh-CN" altLang="en-US" dirty="0"/>
              <a:t>，基础线性代数程序集）是一个</a:t>
            </a:r>
            <a:r>
              <a:rPr lang="zh-CN" altLang="en-US" dirty="0">
                <a:hlinkClick r:id="rId5" tooltip="应用程序接口"/>
              </a:rPr>
              <a:t>应用程序接口</a:t>
            </a:r>
            <a:r>
              <a:rPr lang="zh-CN" altLang="en-US" dirty="0"/>
              <a:t>（</a:t>
            </a:r>
            <a:r>
              <a:rPr lang="en-US" altLang="zh-CN" dirty="0"/>
              <a:t>API</a:t>
            </a:r>
            <a:r>
              <a:rPr lang="zh-CN" altLang="en-US" dirty="0"/>
              <a:t>）标准</a:t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4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/>
              <a:t>内存优化使用</a:t>
            </a:r>
            <a:br>
              <a:rPr lang="zh-CN" altLang="en-US" dirty="0"/>
            </a:br>
            <a:r>
              <a:rPr lang="zh-CN" altLang="en-US" sz="2000" dirty="0"/>
              <a:t>内存一直是大型稀疏矩阵 </a:t>
            </a:r>
            <a:r>
              <a:rPr lang="en-US" altLang="zh-CN" sz="2000" dirty="0"/>
              <a:t>LU </a:t>
            </a:r>
            <a:r>
              <a:rPr lang="zh-CN" altLang="en-US" sz="2000" dirty="0"/>
              <a:t>分解的瓶颈，</a:t>
            </a:r>
            <a:r>
              <a:rPr lang="en-US" altLang="zh-CN" sz="2000" dirty="0"/>
              <a:t>GSS 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优化注入元排序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out-core </a:t>
            </a:r>
            <a:r>
              <a:rPr lang="zh-CN" altLang="en-US" sz="2000" dirty="0">
                <a:solidFill>
                  <a:srgbClr val="FF0000"/>
                </a:solidFill>
              </a:rPr>
              <a:t>优化</a:t>
            </a:r>
            <a:r>
              <a:rPr lang="zh-CN" altLang="en-US" sz="2000" dirty="0" smtClean="0">
                <a:solidFill>
                  <a:srgbClr val="FF0000"/>
                </a:solidFill>
              </a:rPr>
              <a:t>调度</a:t>
            </a:r>
            <a:r>
              <a:rPr lang="zh-CN" altLang="en-US" sz="2000" dirty="0"/>
              <a:t>等算法来优化内存的使用。</a:t>
            </a:r>
            <a:br>
              <a:rPr lang="zh-CN" altLang="en-US" sz="2000" dirty="0"/>
            </a:br>
            <a:r>
              <a:rPr lang="zh-CN" altLang="en-US" sz="2000" dirty="0"/>
              <a:t>注入元算法主要有两类，最小度排序（</a:t>
            </a:r>
            <a:r>
              <a:rPr lang="en-US" altLang="zh-CN" sz="2000" dirty="0"/>
              <a:t>minimum </a:t>
            </a:r>
            <a:r>
              <a:rPr lang="en-US" altLang="zh-CN" sz="2000" dirty="0" smtClean="0"/>
              <a:t>degree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和</a:t>
            </a:r>
            <a:r>
              <a:rPr lang="zh-CN" altLang="en-US" sz="2000" dirty="0"/>
              <a:t>嵌套排序（</a:t>
            </a:r>
            <a:r>
              <a:rPr lang="en-US" altLang="zh-CN" sz="2000" dirty="0"/>
              <a:t>nested</a:t>
            </a:r>
            <a:br>
              <a:rPr lang="en-US" altLang="zh-CN" sz="2000" dirty="0"/>
            </a:br>
            <a:r>
              <a:rPr lang="en-US" altLang="zh-CN" sz="2000" dirty="0"/>
              <a:t>dissection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常用的有 </a:t>
            </a:r>
            <a:r>
              <a:rPr lang="en-US" altLang="zh-CN" sz="2000" dirty="0" smtClean="0"/>
              <a:t>AMD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METIS</a:t>
            </a:r>
            <a:r>
              <a:rPr lang="zh-CN" altLang="en-US" sz="2000" dirty="0" smtClean="0"/>
              <a:t>， </a:t>
            </a:r>
            <a:r>
              <a:rPr lang="en-US" altLang="zh-CN" sz="2000" dirty="0" smtClean="0"/>
              <a:t>COLAMD</a:t>
            </a:r>
            <a:r>
              <a:rPr lang="zh-CN" altLang="en-US" sz="2000" dirty="0" smtClean="0"/>
              <a:t>等</a:t>
            </a:r>
            <a:r>
              <a:rPr lang="zh-CN" altLang="en-US" sz="2000" dirty="0"/>
              <a:t>。大量测试表明这些</a:t>
            </a:r>
            <a:r>
              <a:rPr lang="zh-CN" altLang="en-US" sz="2000" dirty="0" smtClean="0"/>
              <a:t>算法</a:t>
            </a:r>
            <a:r>
              <a:rPr lang="zh-CN" altLang="en-US" sz="2000" dirty="0"/>
              <a:t>各有所长，对应的 </a:t>
            </a:r>
            <a:r>
              <a:rPr lang="en-US" altLang="zh-CN" sz="2000" dirty="0"/>
              <a:t>LU </a:t>
            </a:r>
            <a:r>
              <a:rPr lang="zh-CN" altLang="en-US" sz="2000" dirty="0"/>
              <a:t>规模可相差数倍。</a:t>
            </a:r>
            <a:r>
              <a:rPr lang="en-US" altLang="zh-CN" sz="2000" dirty="0"/>
              <a:t>METIS </a:t>
            </a:r>
            <a:r>
              <a:rPr lang="zh-CN" altLang="en-US" sz="2000" dirty="0"/>
              <a:t>总体上最好，但时间要多于最小度算法</a:t>
            </a:r>
            <a:r>
              <a:rPr lang="zh-CN" altLang="en-US" sz="2000" dirty="0" smtClean="0"/>
              <a:t>，是 </a:t>
            </a:r>
            <a:r>
              <a:rPr lang="en-US" altLang="zh-CN" sz="2000" dirty="0"/>
              <a:t>GSS </a:t>
            </a:r>
            <a:r>
              <a:rPr lang="zh-CN" altLang="en-US" sz="2000" dirty="0"/>
              <a:t>的缺省排序算法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注入</a:t>
            </a:r>
            <a:r>
              <a:rPr lang="zh-CN" altLang="en-US" sz="2000" dirty="0"/>
              <a:t>元排序已被证明为 </a:t>
            </a:r>
            <a:r>
              <a:rPr lang="en-US" altLang="zh-CN" sz="2000" dirty="0">
                <a:solidFill>
                  <a:srgbClr val="00B050"/>
                </a:solidFill>
              </a:rPr>
              <a:t>NP </a:t>
            </a:r>
            <a:r>
              <a:rPr lang="zh-CN" altLang="en-US" sz="2000" dirty="0">
                <a:solidFill>
                  <a:srgbClr val="00B050"/>
                </a:solidFill>
              </a:rPr>
              <a:t>完全</a:t>
            </a:r>
            <a:r>
              <a:rPr lang="zh-CN" altLang="en-US" sz="2000" dirty="0" smtClean="0">
                <a:solidFill>
                  <a:srgbClr val="00B050"/>
                </a:solidFill>
              </a:rPr>
              <a:t>问题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上述</a:t>
            </a:r>
            <a:r>
              <a:rPr lang="zh-CN" altLang="en-US" sz="2000" dirty="0"/>
              <a:t>两类算法的结果都只是近似最优。采用混合算法可以得到更好的结果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当</a:t>
            </a:r>
            <a:r>
              <a:rPr lang="en-US" altLang="zh-CN" sz="2000" dirty="0" smtClean="0"/>
              <a:t>LU </a:t>
            </a:r>
            <a:r>
              <a:rPr lang="zh-CN" altLang="en-US" sz="2000" dirty="0"/>
              <a:t>的规模超过内存时，操作系统会自动采用虚拟内存等技术，但这些技术并不</a:t>
            </a:r>
            <a:r>
              <a:rPr lang="zh-CN" altLang="en-US" sz="2000" dirty="0" smtClean="0"/>
              <a:t>适合大型</a:t>
            </a:r>
            <a:r>
              <a:rPr lang="zh-CN" altLang="en-US" sz="2000" dirty="0"/>
              <a:t>稀疏矩阵，大量时间用于页面交换，</a:t>
            </a:r>
            <a:r>
              <a:rPr lang="en-US" altLang="zh-CN" sz="2000" dirty="0"/>
              <a:t>CPU </a:t>
            </a:r>
            <a:r>
              <a:rPr lang="zh-CN" altLang="en-US" sz="2000" dirty="0"/>
              <a:t>的空置率高。</a:t>
            </a:r>
            <a:r>
              <a:rPr lang="en-US" altLang="zh-CN" sz="2000" dirty="0"/>
              <a:t>GSS </a:t>
            </a:r>
            <a:r>
              <a:rPr lang="zh-CN" altLang="en-US" sz="2000" dirty="0"/>
              <a:t>开发了专用的 </a:t>
            </a:r>
            <a:r>
              <a:rPr lang="en-US" altLang="zh-CN" sz="2000" dirty="0"/>
              <a:t>out-core </a:t>
            </a:r>
            <a:r>
              <a:rPr lang="zh-CN" altLang="en-US" sz="2000" dirty="0" smtClean="0"/>
              <a:t>调度</a:t>
            </a:r>
            <a:r>
              <a:rPr lang="zh-CN" altLang="en-US" sz="2000" dirty="0"/>
              <a:t>算法，动态调整 </a:t>
            </a:r>
            <a:r>
              <a:rPr lang="en-US" altLang="zh-CN" sz="2000" dirty="0"/>
              <a:t>LU</a:t>
            </a:r>
            <a:r>
              <a:rPr lang="zh-CN" altLang="en-US" sz="2000" dirty="0"/>
              <a:t>，充分发挥 </a:t>
            </a:r>
            <a:r>
              <a:rPr lang="en-US" altLang="zh-CN" sz="2000" dirty="0"/>
              <a:t>CPU </a:t>
            </a:r>
            <a:r>
              <a:rPr lang="zh-CN" altLang="en-US" sz="2000" dirty="0"/>
              <a:t>的效率。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9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415" y="807908"/>
            <a:ext cx="106571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/>
              <a:t>稳定</a:t>
            </a:r>
            <a:r>
              <a:rPr lang="zh-CN" altLang="en-US" dirty="0" smtClean="0"/>
              <a:t>可靠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主元置换是以确保稳定性的重要手段。全选主元的时间复杂度比分解本身还要</a:t>
            </a:r>
            <a:r>
              <a:rPr lang="zh-CN" altLang="en-US" sz="2000" dirty="0" smtClean="0"/>
              <a:t>高，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只用于极少数情形。</a:t>
            </a:r>
            <a:r>
              <a:rPr lang="en-US" altLang="zh-CN" sz="2000" dirty="0"/>
              <a:t>GSS </a:t>
            </a:r>
            <a:r>
              <a:rPr lang="zh-CN" altLang="en-US" sz="2000" dirty="0"/>
              <a:t>虽提供这种选项，但并不鼓励使用。</a:t>
            </a:r>
            <a:r>
              <a:rPr lang="zh-CN" altLang="en-US" sz="2000" dirty="0">
                <a:solidFill>
                  <a:srgbClr val="FF0000"/>
                </a:solidFill>
              </a:rPr>
              <a:t>列选主元</a:t>
            </a:r>
            <a:r>
              <a:rPr lang="zh-CN" altLang="en-US" sz="2000" dirty="0"/>
              <a:t>得到了最普遍使用，</a:t>
            </a:r>
            <a:br>
              <a:rPr lang="zh-CN" altLang="en-US" sz="2000" dirty="0"/>
            </a:br>
            <a:r>
              <a:rPr lang="zh-CN" altLang="en-US" sz="2000" dirty="0"/>
              <a:t>是 </a:t>
            </a:r>
            <a:r>
              <a:rPr lang="en-US" altLang="zh-CN" sz="2000" dirty="0"/>
              <a:t>GSS </a:t>
            </a:r>
            <a:r>
              <a:rPr lang="zh-CN" altLang="en-US" sz="2000" dirty="0"/>
              <a:t>的缺省选项</a:t>
            </a:r>
            <a:r>
              <a:rPr lang="zh-CN" altLang="en-US" sz="2000" dirty="0" smtClean="0"/>
              <a:t>。列选主元曾被认为可以提供足够的精度，但最近发现了一些反例。</a:t>
            </a:r>
            <a:br>
              <a:rPr lang="zh-CN" altLang="en-US" sz="2000" dirty="0" smtClean="0"/>
            </a:br>
            <a:r>
              <a:rPr lang="en-US" altLang="zh-CN" sz="2000" dirty="0" smtClean="0"/>
              <a:t>rook pivoting</a:t>
            </a:r>
            <a:r>
              <a:rPr lang="zh-CN" altLang="en-US" sz="2000" dirty="0" smtClean="0"/>
              <a:t>是最近才提出的。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*</a:t>
            </a:r>
            <a:r>
              <a:rPr lang="en-US" altLang="zh-CN" sz="2000" dirty="0"/>
              <a:t>GSS</a:t>
            </a:r>
            <a:r>
              <a:rPr lang="zh-CN" altLang="en-US" sz="2000" dirty="0"/>
              <a:t>采用</a:t>
            </a:r>
            <a:r>
              <a:rPr lang="zh-CN" altLang="en-US" sz="2000" dirty="0">
                <a:solidFill>
                  <a:srgbClr val="FF0000"/>
                </a:solidFill>
              </a:rPr>
              <a:t>新的矩阵平衡技术</a:t>
            </a:r>
            <a:r>
              <a:rPr lang="zh-CN" altLang="en-US" sz="2000" dirty="0"/>
              <a:t>，对某些困难矩阵，精度可以提高几个数量级。 </a:t>
            </a:r>
            <a:br>
              <a:rPr lang="zh-CN" altLang="en-US" sz="20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0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6064" y="287844"/>
            <a:ext cx="87543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追赶法的基本原理是矩阵的LU分解，即将矩阵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分解为 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A=LU</a:t>
            </a:r>
            <a:r>
              <a: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为一个对角线上元素为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的下三角矩阵，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为一个上三角矩阵.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容易验证，一个三对角矩阵作LU分解以后，得到一个下二对角矩阵与一个上二对矩阵的乘积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64" y="2730730"/>
            <a:ext cx="3528392" cy="23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77" y="2738479"/>
            <a:ext cx="3584862" cy="2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7" y="2767050"/>
            <a:ext cx="3857143" cy="230476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625055" y="3811419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574" y="405458"/>
            <a:ext cx="7992888" cy="302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54066"/>
              </p:ext>
            </p:extLst>
          </p:nvPr>
        </p:nvGraphicFramePr>
        <p:xfrm>
          <a:off x="0" y="549474"/>
          <a:ext cx="12174348" cy="619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Equation" r:id="rId6" imgW="8102600" imgH="4368800" progId="Equation.DSMT4">
                  <p:embed/>
                </p:oleObj>
              </mc:Choice>
              <mc:Fallback>
                <p:oleObj name="Equation" r:id="rId6" imgW="8102600" imgH="436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9474"/>
                        <a:ext cx="12174348" cy="619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-52502" y="17462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3D_ADI_FDTD_leapforg</a:t>
            </a:r>
            <a:r>
              <a:rPr lang="zh-CN" altLang="en-US" dirty="0" smtClean="0"/>
              <a:t>公式：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3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追赶法的过程：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1583"/>
            <a:ext cx="5400000" cy="3180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849" y="1103318"/>
            <a:ext cx="6687934" cy="46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793" y="5517194"/>
            <a:ext cx="459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http://</a:t>
            </a:r>
            <a:r>
              <a:rPr lang="en-US" altLang="zh-CN" sz="1400" dirty="0">
                <a:hlinkClick r:id="rId7"/>
              </a:rPr>
              <a:t>blog.csdn.net/u010450214/article/details/50170623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45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在确定使用哪种求解方法后编写算法代码，并进行调试与运行。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研究新算法下如何处理边界问题，体现到代码中。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2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使用文档及实例完成了代码的编写工作。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调试的过程中发现一些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，进行语法与逻辑的修复工作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6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如果要使用动态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库，必须在工程中包含（引用）这个库，否则无法正常工作。具体做法如下：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4" y="1917626"/>
            <a:ext cx="4542857" cy="38884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89" y="1634810"/>
            <a:ext cx="5733737" cy="2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229" y="4196633"/>
            <a:ext cx="5716655" cy="22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在特定的库中需要使用特定的编译平台，如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位机器有不   同的函数，因此在编译的时候要选对平台，否则库函数无法正确导入：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93" y="1965472"/>
            <a:ext cx="3571429" cy="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888" y="1965472"/>
            <a:ext cx="1866667" cy="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293" y="2943766"/>
            <a:ext cx="6436620" cy="1628571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595142" y="2321569"/>
            <a:ext cx="360040" cy="8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为止发现的问题：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在开发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项目的时候要注意如果引用的库是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语言编写的一定要告诉编译器对其采用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的编译规则去编译否则会出现：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error LNK2019: </a:t>
            </a:r>
            <a:r>
              <a:rPr lang="zh-CN" altLang="en-US" dirty="0"/>
              <a:t>无法解析的外部符号 </a:t>
            </a:r>
            <a:r>
              <a:rPr lang="en-US" altLang="zh-CN" dirty="0"/>
              <a:t>__imp__</a:t>
            </a:r>
            <a:r>
              <a:rPr lang="en-US" altLang="zh-CN" dirty="0" err="1"/>
              <a:t>GSS_clear_ld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该符号在函数 </a:t>
            </a:r>
            <a:r>
              <a:rPr lang="en-US" altLang="zh-CN" dirty="0" smtClean="0"/>
              <a:t>“void </a:t>
            </a:r>
            <a:r>
              <a:rPr lang="en-US" altLang="zh-CN" dirty="0"/>
              <a:t>__</a:t>
            </a:r>
            <a:r>
              <a:rPr lang="en-US" altLang="zh-CN" dirty="0" err="1"/>
              <a:t>cdecl</a:t>
            </a:r>
            <a:r>
              <a:rPr lang="en-US" altLang="zh-CN" dirty="0"/>
              <a:t> </a:t>
            </a:r>
            <a:r>
              <a:rPr lang="en-US" altLang="zh-CN" dirty="0" err="1"/>
              <a:t>matel_gsscalc_bx</a:t>
            </a:r>
            <a:r>
              <a:rPr lang="en-US" altLang="zh-CN" dirty="0"/>
              <a:t>(class Grid *,class Grid </a:t>
            </a:r>
            <a:r>
              <a:rPr lang="en-US" altLang="zh-CN" dirty="0" smtClean="0"/>
              <a:t>*)” </a:t>
            </a:r>
            <a:r>
              <a:rPr lang="en-US" altLang="zh-CN" dirty="0"/>
              <a:t>(?</a:t>
            </a:r>
            <a:r>
              <a:rPr lang="en-US" altLang="zh-CN" dirty="0" err="1"/>
              <a:t>matel_gsscalc_bx</a:t>
            </a:r>
            <a:r>
              <a:rPr lang="en-US" altLang="zh-CN" dirty="0"/>
              <a:t>@@</a:t>
            </a:r>
            <a:r>
              <a:rPr lang="en-US" altLang="zh-CN" dirty="0" err="1"/>
              <a:t>YAXPAVGrid</a:t>
            </a:r>
            <a:r>
              <a:rPr lang="en-US" altLang="zh-CN" dirty="0"/>
              <a:t>@@0@Z) </a:t>
            </a:r>
            <a:r>
              <a:rPr lang="zh-CN" altLang="en-US" dirty="0"/>
              <a:t>中被</a:t>
            </a:r>
            <a:r>
              <a:rPr lang="zh-CN" altLang="en-US" dirty="0" smtClean="0"/>
              <a:t>引用的错误，此错误的出现原因也有可能是平台没用对导致函数无法解析。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解决方法是在代码中告知编译器采用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规则编译：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#</a:t>
            </a:r>
            <a:r>
              <a:rPr lang="en-US" altLang="zh-CN" dirty="0" err="1"/>
              <a:t>ifdef</a:t>
            </a:r>
            <a:r>
              <a:rPr lang="en-US" altLang="zh-CN" dirty="0"/>
              <a:t> __</a:t>
            </a:r>
            <a:r>
              <a:rPr lang="en-US" altLang="zh-CN" dirty="0" err="1"/>
              <a:t>cplusplus</a:t>
            </a:r>
            <a:endParaRPr lang="en-US" altLang="zh-CN" dirty="0"/>
          </a:p>
          <a:p>
            <a:r>
              <a:rPr lang="en-US" altLang="zh-CN" dirty="0"/>
              <a:t>extern "C" {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#</a:t>
            </a:r>
            <a:r>
              <a:rPr lang="en-US" altLang="zh-CN" dirty="0" err="1"/>
              <a:t>ifdef</a:t>
            </a:r>
            <a:r>
              <a:rPr lang="en-US" altLang="zh-CN" dirty="0"/>
              <a:t> __</a:t>
            </a:r>
            <a:r>
              <a:rPr lang="en-US" altLang="zh-CN" dirty="0" err="1"/>
              <a:t>cplusplus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  <a:p>
            <a:r>
              <a:rPr lang="en-US" altLang="zh-CN" dirty="0"/>
              <a:t>#</a:t>
            </a:r>
            <a:r>
              <a:rPr lang="en-US" altLang="zh-CN" dirty="0" err="1" smtClean="0"/>
              <a:t>endif</a:t>
            </a:r>
            <a:endParaRPr lang="en-US" altLang="zh-CN" dirty="0" smtClean="0"/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参考博客：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://www.cnblogs.com/hiloves/p/4678848.html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继续调试程序解决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算出结果，进行结果的分析，进而对程序继续进行调整或者优化。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8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11.24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继续编写和完善了使用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计算矩阵的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对代码进行了调试，纠正了大部分语法和逻辑错误，程序正常运行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对输出结果进行了大致分析，进而对输入源，网格大小等参数进行了调整和比对，重新核对了公式和算法。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2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目前发现的错误记录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由于为了处理越界问题，我们在定义网格数组的时候故意多定义了一个即（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50*20*10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(51*21*11)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这样在最后一个网格处即使用到边界外的值，我们也有初始化时就设置好的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进而解决了越界问题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。但是在计算的时候我们的循环范围一定要注意，是（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0~49,0~19,0~9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）而不是（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0~50,0~20,0~10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），而且值得注意的是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Nx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51;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Ny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21;Nz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11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那么系数矩阵的维数是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Ny-2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等，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GSS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方程右端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项的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rhs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数组大小也是这个，遍历范围也要注意。否则会导致最后存储网格外的值发生变化，就不是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了，导致误差累计。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加入输入源的代码位置要确定好，防止存储结果的时候将其覆盖，导致后边相当于没有源了，由于源加的是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Ez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所以要在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Ez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的计算完之后存储时单独对其赋值，防止被覆盖。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GSS_clear_ld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hSolver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已经将几个数组释放，不需要自己手动释放。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公式翻译为代码时错误。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0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553628"/>
              </p:ext>
            </p:extLst>
          </p:nvPr>
        </p:nvGraphicFramePr>
        <p:xfrm>
          <a:off x="5143038" y="265382"/>
          <a:ext cx="1872208" cy="630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Visio" r:id="rId6" imgW="1324043" imgH="4457700" progId="Visio.Drawing.15">
                  <p:embed/>
                </p:oleObj>
              </mc:Choice>
              <mc:Fallback>
                <p:oleObj name="Visio" r:id="rId6" imgW="1324043" imgH="4457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3038" y="265382"/>
                        <a:ext cx="1872208" cy="630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8542" y="11742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GSS</a:t>
            </a:r>
            <a:r>
              <a:rPr lang="zh-CN" altLang="en-US" dirty="0" smtClean="0"/>
              <a:t>求解流程图：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4646" y="1386980"/>
            <a:ext cx="18926971" cy="805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0710" y="1125538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15041" y="117425"/>
            <a:ext cx="242741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81917"/>
              </p:ext>
            </p:extLst>
          </p:nvPr>
        </p:nvGraphicFramePr>
        <p:xfrm>
          <a:off x="206901" y="117425"/>
          <a:ext cx="2863969" cy="5811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6" imgW="1435100" imgH="2667000" progId="Equation.DSMT4">
                  <p:embed/>
                </p:oleObj>
              </mc:Choice>
              <mc:Fallback>
                <p:oleObj name="Equation" r:id="rId6" imgW="1435100" imgH="2667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901" y="117425"/>
                        <a:ext cx="2863969" cy="5811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951190" y="5467258"/>
            <a:ext cx="5132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注：方形</a:t>
            </a:r>
            <a:r>
              <a:rPr lang="zh-CN" altLang="en-US" b="1" dirty="0">
                <a:solidFill>
                  <a:srgbClr val="FF0000"/>
                </a:solidFill>
              </a:rPr>
              <a:t>框为载入错误，实为△</a:t>
            </a:r>
          </a:p>
        </p:txBody>
      </p:sp>
    </p:spTree>
    <p:extLst>
      <p:ext uri="{BB962C8B-B14F-4D97-AF65-F5344CB8AC3E}">
        <p14:creationId xmlns:p14="http://schemas.microsoft.com/office/powerpoint/2010/main" val="32153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06674" y="4509914"/>
            <a:ext cx="9577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至于</a:t>
            </a:r>
            <a:r>
              <a:rPr lang="zh-CN" altLang="en-US" dirty="0" smtClean="0"/>
              <a:t>为什么中间有些位置不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r>
              <a:rPr lang="zh-CN" altLang="en-US" dirty="0"/>
              <a:t>，则是因为圆周率</a:t>
            </a:r>
            <a:r>
              <a:rPr lang="en-US" altLang="zh-CN" dirty="0"/>
              <a:t>π</a:t>
            </a:r>
            <a:r>
              <a:rPr lang="zh-CN" altLang="en-US" dirty="0"/>
              <a:t>无法很</a:t>
            </a:r>
            <a:r>
              <a:rPr lang="zh-CN" altLang="en-US" smtClean="0"/>
              <a:t>精确（本</a:t>
            </a:r>
            <a:r>
              <a:rPr lang="zh-CN" altLang="en-US" dirty="0" smtClean="0"/>
              <a:t>程序中使用的是</a:t>
            </a:r>
            <a:r>
              <a:rPr lang="en-US" altLang="zh-CN" dirty="0" smtClean="0"/>
              <a:t>3.14159265359</a:t>
            </a:r>
            <a:r>
              <a:rPr lang="zh-CN" altLang="en-US" dirty="0" smtClean="0"/>
              <a:t>），所以如果在程序中使用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双精度类型保留足够精确度的话，算</a:t>
            </a:r>
            <a:r>
              <a:rPr lang="zh-CN" altLang="en-US" dirty="0"/>
              <a:t>出来</a:t>
            </a:r>
            <a:r>
              <a:rPr lang="zh-CN" altLang="en-US" dirty="0" smtClean="0"/>
              <a:t>的正弦</a:t>
            </a:r>
            <a:r>
              <a:rPr lang="zh-CN" altLang="en-US" dirty="0"/>
              <a:t>值是一个接近于</a:t>
            </a:r>
            <a:r>
              <a:rPr lang="en-US" altLang="zh-CN" dirty="0"/>
              <a:t>0</a:t>
            </a:r>
            <a:r>
              <a:rPr lang="zh-CN" altLang="en-US" dirty="0" smtClean="0"/>
              <a:t>的极小数</a:t>
            </a:r>
            <a:r>
              <a:rPr lang="zh-CN" altLang="en-US" dirty="0"/>
              <a:t>，而不是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6"/>
            <a:ext cx="12190413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70"/>
            <a:ext cx="12190413" cy="5240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558" y="18943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7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68" y="2418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r>
              <a:rPr lang="en-US" altLang="zh-CN" dirty="0" smtClean="0"/>
              <a:t>T=100dt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" y="65109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6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8347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064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91" y="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478179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091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输出结果示意图：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验证结果的正确性。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如果不正确则继续调试程序，寻找问题，直到解决问题。如果正确，则考虑并行化计算的问题，对程序继续进行并行化之前的优化和改写。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总结整理公式和计算流程。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0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12.01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793" y="780313"/>
            <a:ext cx="10657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验证了结果的正确性，发现了一些问题。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对发现的问题进行了修正，具体工作主要围绕输入源的部分展开，将点源换为面源进行测试，将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模式的各个参量全部加到源上进行测试。分析原因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2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1106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情形一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输入</a:t>
            </a:r>
            <a:r>
              <a:rPr lang="zh-CN" altLang="en-US" dirty="0"/>
              <a:t>源</a:t>
            </a:r>
            <a:r>
              <a:rPr lang="zh-CN" altLang="en-US" dirty="0" smtClean="0"/>
              <a:t>示意图：对各个场分量都加入到面源上，并保证迭代过程中保持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308" y="717604"/>
            <a:ext cx="3910385" cy="30430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41" y="707691"/>
            <a:ext cx="3872367" cy="30529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" y="707690"/>
            <a:ext cx="4248351" cy="3052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12" y="3770588"/>
            <a:ext cx="4274581" cy="30763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65" y="3760677"/>
            <a:ext cx="3851943" cy="30862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" y="3760677"/>
            <a:ext cx="4247548" cy="29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下周计划：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继续学习和理解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算法，学习和理解金属矩形波导的边界处理问题。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对金属全反射，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吸收边界进行深入学习与理解。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将以上的学习内容体现到代码的边界处理上，从根本上解决访存越界等问题。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调试程序。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5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情形一   输出结果示意图：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" y="690112"/>
            <a:ext cx="3785719" cy="2620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90111"/>
            <a:ext cx="4176464" cy="2620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6" y="690112"/>
            <a:ext cx="3574928" cy="2620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520"/>
            <a:ext cx="3790950" cy="28369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3660519"/>
            <a:ext cx="4176464" cy="2836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3660519"/>
            <a:ext cx="3626606" cy="28369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43447" y="32763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6079142" y="328786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319519" y="3276392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55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103116" y="641868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378214" y="639842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情形二   输入结果示意图：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" y="579091"/>
            <a:ext cx="9868385" cy="39039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721" y="4958788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其余电场与磁场参量在求解过程中迭代求解，并不强制赋值，等于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的三个场分量也没有强制赋值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3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0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情形二   输出结果示意图：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731491"/>
            <a:ext cx="3862957" cy="2764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745369"/>
            <a:ext cx="3960440" cy="27649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75" y="709153"/>
            <a:ext cx="3760325" cy="27649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79450" y="351032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 rot="10800000" flipV="1">
            <a:off x="10301694" y="3510325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rot="10800000" flipV="1">
            <a:off x="5887609" y="3510325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1990"/>
            <a:ext cx="3888474" cy="243878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79450" y="640486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3" y="3971990"/>
            <a:ext cx="3960441" cy="243878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887608" y="642668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272954" y="640139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23" y="3971990"/>
            <a:ext cx="3736877" cy="24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情形三   输入结果示意图：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" y="579091"/>
            <a:ext cx="9868385" cy="39039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721" y="495878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不</a:t>
            </a:r>
            <a:r>
              <a:rPr lang="zh-CN" altLang="en-US" dirty="0" smtClean="0"/>
              <a:t>等于</a:t>
            </a:r>
            <a:r>
              <a:rPr lang="en-US" altLang="zh-CN" dirty="0" smtClean="0"/>
              <a:t>0 </a:t>
            </a:r>
            <a:r>
              <a:rPr lang="zh-CN" altLang="en-US" dirty="0" smtClean="0"/>
              <a:t>的电场与磁场参量在求解过程中迭代求解，并不强制赋值。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的三个场分量进行强制赋值为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" y="0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情形</a:t>
            </a:r>
            <a:r>
              <a:rPr lang="zh-CN" altLang="en-US" dirty="0"/>
              <a:t>三</a:t>
            </a:r>
            <a:r>
              <a:rPr lang="zh-CN" altLang="en-US" dirty="0" smtClean="0"/>
              <a:t>  输出结果示意图：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79450" y="351032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 rot="10800000" flipV="1">
            <a:off x="10301694" y="3510325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rot="10800000" flipV="1">
            <a:off x="5887609" y="3510325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679450" y="6404861"/>
            <a:ext cx="34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887608" y="642668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272954" y="640139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Bz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5" y="537074"/>
            <a:ext cx="3934966" cy="29089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1" y="537074"/>
            <a:ext cx="4104457" cy="28927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0" y="537073"/>
            <a:ext cx="3709661" cy="28927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440"/>
            <a:ext cx="3898961" cy="25613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1" y="3849440"/>
            <a:ext cx="4104458" cy="25613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86" y="3849441"/>
            <a:ext cx="3776845" cy="25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50" y="40545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574" y="1197546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对结果进行分析比对。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找到问题所在，对代码或者算法进行修改，修改坐标系为标准坐标系。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总结整理公式和计算流程。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6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12.08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06451"/>
              </p:ext>
            </p:extLst>
          </p:nvPr>
        </p:nvGraphicFramePr>
        <p:xfrm>
          <a:off x="1846734" y="967326"/>
          <a:ext cx="8126942" cy="50275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2436765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校正代码，调试程序。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测试和对比了各种输入源的情形，确定源的正确加入形式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修改了程序的坐标系为标准坐标系（之前传播方向设为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）检查程序的存储过程和矩阵生成部分。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阅读相关文献对比了公式，并没有错误。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 相关文献继续检查是否有方法错误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对文献中的实例进行输出测试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测试代码中是否还存在其他的逻辑错误或者物理过程错误。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目前确定没有语法错误，存储过程错误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zh-CN" altLang="en-US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6614" y="6217186"/>
            <a:ext cx="1094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目前问题：场分量应该等于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的却不等于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存在误差较大的情况。收敛存在问题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5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文献列表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(12.08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82606"/>
            <a:ext cx="115060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[1]. The </a:t>
            </a:r>
            <a:r>
              <a:rPr lang="en-US" altLang="zh-CN" dirty="0"/>
              <a:t>unconditionally stable on-step </a:t>
            </a:r>
            <a:r>
              <a:rPr lang="en-US" altLang="zh-CN" dirty="0" err="1"/>
              <a:t>leapforg</a:t>
            </a:r>
            <a:r>
              <a:rPr lang="en-US" altLang="zh-CN" dirty="0"/>
              <a:t> ADI-FDTD method </a:t>
            </a:r>
            <a:r>
              <a:rPr lang="en-US" altLang="zh-CN" dirty="0" smtClean="0"/>
              <a:t>and its comparisons </a:t>
            </a:r>
            <a:r>
              <a:rPr lang="en-US" altLang="zh-CN" dirty="0"/>
              <a:t>With Other FDTD Methods  </a:t>
            </a:r>
            <a:r>
              <a:rPr lang="en-US" altLang="zh-CN" dirty="0" smtClean="0"/>
              <a:t>---</a:t>
            </a:r>
            <a:r>
              <a:rPr lang="en-US" altLang="zh-CN" dirty="0"/>
              <a:t>Shun-</a:t>
            </a:r>
            <a:r>
              <a:rPr lang="en-US" altLang="zh-CN" dirty="0" err="1"/>
              <a:t>Chuan</a:t>
            </a:r>
            <a:r>
              <a:rPr lang="en-US" altLang="zh-CN" dirty="0"/>
              <a:t> Yang, </a:t>
            </a:r>
            <a:r>
              <a:rPr lang="en-US" altLang="zh-CN" dirty="0" err="1"/>
              <a:t>Zhizhang</a:t>
            </a:r>
            <a:r>
              <a:rPr lang="en-US" altLang="zh-CN" dirty="0"/>
              <a:t> (David) Chen</a:t>
            </a:r>
            <a:r>
              <a:rPr lang="en-US" altLang="zh-CN" i="1" dirty="0"/>
              <a:t>, Fellow, IEEE</a:t>
            </a:r>
            <a:r>
              <a:rPr lang="en-US" altLang="zh-CN" dirty="0"/>
              <a:t>, Yi-</a:t>
            </a:r>
            <a:r>
              <a:rPr lang="en-US" altLang="zh-CN" dirty="0" err="1"/>
              <a:t>qiang</a:t>
            </a:r>
            <a:r>
              <a:rPr lang="en-US" altLang="zh-CN" dirty="0"/>
              <a:t> Yu</a:t>
            </a:r>
            <a:r>
              <a:rPr lang="en-US" altLang="zh-CN" i="1" dirty="0"/>
              <a:t>, Member, IEEE</a:t>
            </a:r>
            <a:r>
              <a:rPr lang="en-US" altLang="zh-CN" dirty="0"/>
              <a:t>, </a:t>
            </a:r>
            <a:r>
              <a:rPr lang="en-US" altLang="zh-CN" dirty="0" smtClean="0"/>
              <a:t>and Wen-Yan </a:t>
            </a:r>
            <a:r>
              <a:rPr lang="en-US" altLang="zh-CN" dirty="0"/>
              <a:t>Yin</a:t>
            </a:r>
            <a:r>
              <a:rPr lang="en-US" altLang="zh-CN" i="1" dirty="0"/>
              <a:t>, Senior Member, IEEE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[2].</a:t>
            </a:r>
            <a:r>
              <a:rPr lang="en-US" altLang="zh-CN" dirty="0"/>
              <a:t> 3-D ADI–FDTD Method—Unconditionally </a:t>
            </a:r>
            <a:r>
              <a:rPr lang="en-US" altLang="zh-CN" dirty="0" smtClean="0"/>
              <a:t>Stable Time-Domain </a:t>
            </a:r>
            <a:r>
              <a:rPr lang="en-US" altLang="zh-CN" dirty="0"/>
              <a:t>Algorithm for Solving </a:t>
            </a:r>
            <a:r>
              <a:rPr lang="en-US" altLang="zh-CN" dirty="0" smtClean="0"/>
              <a:t>Full Vector </a:t>
            </a:r>
            <a:r>
              <a:rPr lang="en-US" altLang="zh-CN" dirty="0"/>
              <a:t>Maxwell’s Equations </a:t>
            </a:r>
            <a:r>
              <a:rPr lang="en-US" altLang="zh-CN" dirty="0" smtClean="0"/>
              <a:t>  ---</a:t>
            </a:r>
            <a:r>
              <a:rPr lang="en-US" altLang="zh-CN" dirty="0" err="1"/>
              <a:t>Takefumi</a:t>
            </a:r>
            <a:r>
              <a:rPr lang="en-US" altLang="zh-CN" dirty="0"/>
              <a:t> </a:t>
            </a:r>
            <a:r>
              <a:rPr lang="en-US" altLang="zh-CN" dirty="0" err="1"/>
              <a:t>Namiki</a:t>
            </a:r>
            <a:r>
              <a:rPr lang="en-US" altLang="zh-CN" i="1" dirty="0"/>
              <a:t>, Member, IEEE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[3].</a:t>
            </a:r>
            <a:r>
              <a:rPr lang="en-US" altLang="zh-CN" b="1" dirty="0"/>
              <a:t> </a:t>
            </a:r>
            <a:r>
              <a:rPr lang="en-US" altLang="zh-CN" dirty="0"/>
              <a:t>STABILITY AND DISPERSION ANALYSIS FOR THREEDIMENSIONAL (3-D) LEAPFROG ADI-FDTD METHOD T. H. </a:t>
            </a:r>
            <a:r>
              <a:rPr lang="en-US" altLang="zh-CN" dirty="0" err="1"/>
              <a:t>Gan</a:t>
            </a:r>
            <a:r>
              <a:rPr lang="en-US" altLang="zh-CN" dirty="0"/>
              <a:t>* and E. L. </a:t>
            </a:r>
            <a:r>
              <a:rPr lang="en-US" altLang="zh-CN" dirty="0" smtClean="0"/>
              <a:t>Tan  ---School </a:t>
            </a:r>
            <a:r>
              <a:rPr lang="en-US" altLang="zh-CN" dirty="0"/>
              <a:t>of EEE, Nanyang Technological </a:t>
            </a:r>
            <a:r>
              <a:rPr lang="en-US" altLang="zh-CN" dirty="0" smtClean="0"/>
              <a:t>University</a:t>
            </a:r>
          </a:p>
          <a:p>
            <a:r>
              <a:rPr lang="en-US" altLang="zh-CN" dirty="0" smtClean="0"/>
              <a:t>[4].</a:t>
            </a:r>
            <a:r>
              <a:rPr lang="en-US" altLang="zh-CN" dirty="0"/>
              <a:t> A leapfrog formulation of the 3‐D ADI‐FDTD </a:t>
            </a:r>
            <a:r>
              <a:rPr lang="en-US" altLang="zh-CN" dirty="0" smtClean="0"/>
              <a:t>algorithm  ---</a:t>
            </a:r>
            <a:r>
              <a:rPr lang="en-US" altLang="zh-CN" dirty="0"/>
              <a:t>SJ Cooke, M </a:t>
            </a:r>
            <a:r>
              <a:rPr lang="en-US" altLang="zh-CN" dirty="0" err="1"/>
              <a:t>Botton</a:t>
            </a:r>
            <a:r>
              <a:rPr lang="en-US" altLang="zh-CN" dirty="0"/>
              <a:t>, TM </a:t>
            </a:r>
            <a:r>
              <a:rPr lang="en-US" altLang="zh-CN" dirty="0" err="1"/>
              <a:t>Antonsen</a:t>
            </a:r>
            <a:r>
              <a:rPr lang="en-US" altLang="zh-CN" dirty="0"/>
              <a:t>, B </a:t>
            </a:r>
            <a:r>
              <a:rPr lang="en-US" altLang="zh-CN" dirty="0" err="1"/>
              <a:t>Levush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9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3" y="690110"/>
            <a:ext cx="3828373" cy="2552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87474"/>
            <a:ext cx="4176464" cy="2555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687474"/>
            <a:ext cx="3592244" cy="25528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25" y="3680668"/>
            <a:ext cx="3841376" cy="27380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4" y="3681228"/>
            <a:ext cx="4177536" cy="27298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3643319"/>
            <a:ext cx="3587650" cy="27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输出示意图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600steps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0308" y="3171873"/>
            <a:ext cx="104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✘ </a:t>
            </a:r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800992" y="3181654"/>
            <a:ext cx="96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✘ 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053640" y="3203911"/>
            <a:ext cx="144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✔ </a:t>
            </a:r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65733" y="6392832"/>
            <a:ext cx="126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✔ </a:t>
            </a:r>
            <a:r>
              <a:rPr lang="en-US" altLang="zh-CN" dirty="0" err="1" smtClean="0"/>
              <a:t>Bz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86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✔ </a:t>
            </a:r>
            <a:r>
              <a:rPr lang="en-US" altLang="zh-CN" dirty="0" err="1" smtClean="0"/>
              <a:t>Bx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7" y="6378719"/>
            <a:ext cx="9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✘ By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" y="687474"/>
            <a:ext cx="3809312" cy="2552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3" y="687473"/>
            <a:ext cx="4177537" cy="25649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687473"/>
            <a:ext cx="3633371" cy="25649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0668"/>
            <a:ext cx="3759897" cy="26980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3" y="3643319"/>
            <a:ext cx="4177537" cy="27677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3680668"/>
            <a:ext cx="3614491" cy="27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截止）完成任务：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566" y="1341562"/>
            <a:ext cx="9505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二阶吸收边界条件分析三维散射问题时的稳定性研究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ADI_FDTD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方法的研究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《FDTD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方法中的吸收边界条件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时域有限差分方法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葛德彪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吸收边界的相关知识。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根据以上文献推导了三维二阶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吸收边界的公式。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将金属边界和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吸收边界的边界处理方法应用到代码当中。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9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输出示意图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1200steps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By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091"/>
            <a:ext cx="3759897" cy="26399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9" y="579091"/>
            <a:ext cx="4177537" cy="26248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36" y="579091"/>
            <a:ext cx="3611677" cy="26248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3643319"/>
            <a:ext cx="3775961" cy="275265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9" y="3643320"/>
            <a:ext cx="4226682" cy="273127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25" y="3670164"/>
            <a:ext cx="3611623" cy="27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118912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3-D ADI–FDTD Method—Unconditionally </a:t>
            </a:r>
            <a:r>
              <a:rPr lang="en-US" altLang="zh-CN" dirty="0" smtClean="0"/>
              <a:t>Stable Time-Domain </a:t>
            </a:r>
            <a:r>
              <a:rPr lang="en-US" altLang="zh-CN" dirty="0"/>
              <a:t>Algorithm for Solving </a:t>
            </a:r>
            <a:r>
              <a:rPr lang="en-US" altLang="zh-CN" dirty="0" smtClean="0"/>
              <a:t>Full Vector </a:t>
            </a:r>
            <a:r>
              <a:rPr lang="en-US" altLang="zh-CN" dirty="0"/>
              <a:t>Maxwell’s </a:t>
            </a:r>
            <a:r>
              <a:rPr lang="en-US" altLang="zh-CN" dirty="0" smtClean="0"/>
              <a:t>Equations  -----by  </a:t>
            </a:r>
            <a:r>
              <a:rPr lang="en-US" altLang="zh-CN" dirty="0" err="1" smtClean="0"/>
              <a:t>Takefumi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Namiki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609" y="1197546"/>
            <a:ext cx="7447619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  <a:effectLst>
            <a:outerShdw blurRad="50800" dist="50800" dir="5400000" algn="ctr" rotWithShape="0">
              <a:schemeClr val="tx2"/>
            </a:outerShdw>
          </a:effectLst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1189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unconditionally stable on-step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leapforg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ADI-FDTD method 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anditscomparisons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中的描述与实例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6" y="1257188"/>
            <a:ext cx="6152381" cy="3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25" y="5000271"/>
            <a:ext cx="6276190" cy="7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38406" y="4769438"/>
            <a:ext cx="4392488" cy="461665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  <a:outerShdw blurRad="50800" dist="38100" dir="21540000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经证明公式和算法没有问题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174" y="1266938"/>
            <a:ext cx="5738871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793" y="257086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12.15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截止）：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1846734" y="967326"/>
          <a:ext cx="8126942" cy="50275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6942">
                  <a:extLst>
                    <a:ext uri="{9D8B030D-6E8A-4147-A177-3AD203B41FA5}">
                      <a16:colId xmlns:a16="http://schemas.microsoft.com/office/drawing/2014/main" val="2684510712"/>
                    </a:ext>
                  </a:extLst>
                </a:gridCol>
              </a:tblGrid>
              <a:tr h="484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本周完成任务</a:t>
                      </a:r>
                      <a:endParaRPr lang="zh-CN" altLang="en-US" sz="28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84949"/>
                  </a:ext>
                </a:extLst>
              </a:tr>
              <a:tr h="2436765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校正代码，调试程序。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测试和对比了各种输入源的情形，确定源的正确加入形式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修改了程序的坐标系为标准坐标系（之前传播方向设为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）检查程序的存储过程和矩阵生成部分。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阅读相关文献对比了公式，并没有错误。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868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下周计划</a:t>
                      </a:r>
                      <a:endParaRPr lang="zh-CN" altLang="en-US" sz="2800" dirty="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5583"/>
                  </a:ext>
                </a:extLst>
              </a:tr>
              <a:tr h="639653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阅读 相关文献继续检查是否有方法错误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对文献中的实例进行输出测试</a:t>
                      </a:r>
                      <a:endParaRPr lang="en-US" altLang="zh-CN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测试代码中是否还存在其他的逻辑错误或者物理过程错误。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目前确定没有语法错误，存储过程错误</a:t>
                      </a:r>
                      <a:r>
                        <a:rPr lang="en-US" altLang="zh-CN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zh-CN" altLang="en-US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1272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6614" y="6217186"/>
            <a:ext cx="1094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目前问题：场分量应该等于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的却不等于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存在误差较大的情况。收敛存在问题</a:t>
            </a:r>
            <a:endParaRPr lang="zh-CN" alt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3" y="690110"/>
            <a:ext cx="3828373" cy="2552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95" y="687474"/>
            <a:ext cx="4176464" cy="2555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04" y="687474"/>
            <a:ext cx="3592244" cy="25528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25" y="3680668"/>
            <a:ext cx="3841376" cy="27380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24" y="3681228"/>
            <a:ext cx="4177536" cy="272983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99" y="3643319"/>
            <a:ext cx="3587650" cy="27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7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源示意图：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43447" y="32190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Ez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0800000" flipV="1">
            <a:off x="5922512" y="3219003"/>
            <a:ext cx="528030" cy="4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10126139" y="3181654"/>
            <a:ext cx="4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Ey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643447" y="641106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z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96054" y="640037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126198" y="637871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By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474"/>
            <a:ext cx="3786355" cy="2622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0" y="687474"/>
            <a:ext cx="4171870" cy="26220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95" y="687474"/>
            <a:ext cx="3583054" cy="26220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622"/>
            <a:ext cx="3781759" cy="272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1" y="3698972"/>
            <a:ext cx="4171870" cy="2712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95" y="3698972"/>
            <a:ext cx="3583053" cy="27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236"/>
            <a:ext cx="12190413" cy="59619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550" y="11742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电场</a:t>
            </a:r>
            <a:r>
              <a:rPr lang="zh-CN" altLang="en-US" dirty="0" smtClean="0"/>
              <a:t>输出结果示意图（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步长）：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9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675"/>
            <a:ext cx="12190413" cy="59619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550" y="117426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磁场</a:t>
            </a:r>
            <a:r>
              <a:rPr lang="zh-CN" altLang="en-US" dirty="0" smtClean="0"/>
              <a:t>输出结果示意图（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步长）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815"/>
            <a:ext cx="12190413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54947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各种吸收边界的优缺点：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566" y="1161973"/>
            <a:ext cx="8064896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目前，构造吸收边界条件的思路主要有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边界上引入吸收材料，电磁波在无反射地进入吸收材料后被衰减掉，如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。这种方法构造复杂，内存需求较大，但在很大的入射角度上吸收效果较好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外行波方程出发构造的透射边界条件，如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边界条件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网格划分，在角区域存在较大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阶近似尽管就算精度较高，但编程复杂，且对三维情况还可能出现结果发散的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8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吸收边界输出</a:t>
            </a:r>
            <a:r>
              <a:rPr lang="en-US" altLang="zh-CN" dirty="0" smtClean="0"/>
              <a:t>(1200</a:t>
            </a:r>
            <a:r>
              <a:rPr lang="zh-CN" altLang="en-US" dirty="0" smtClean="0"/>
              <a:t>步长</a:t>
            </a:r>
            <a:r>
              <a:rPr lang="en-US" altLang="zh-CN" dirty="0" smtClean="0"/>
              <a:t>)</a:t>
            </a:r>
            <a:r>
              <a:rPr lang="zh-CN" altLang="en-US" dirty="0" smtClean="0"/>
              <a:t>电场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69"/>
            <a:ext cx="12190413" cy="5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574" y="18943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二阶</a:t>
            </a:r>
            <a:r>
              <a:rPr lang="en-US" altLang="zh-CN" dirty="0" err="1" smtClean="0"/>
              <a:t>mur</a:t>
            </a:r>
            <a:r>
              <a:rPr lang="zh-CN" altLang="en-US" dirty="0" smtClean="0"/>
              <a:t>吸收边界输出</a:t>
            </a:r>
            <a:r>
              <a:rPr lang="en-US" altLang="zh-CN" dirty="0" smtClean="0"/>
              <a:t>(1200</a:t>
            </a:r>
            <a:r>
              <a:rPr lang="zh-CN" altLang="en-US" dirty="0" smtClean="0"/>
              <a:t>步长</a:t>
            </a:r>
            <a:r>
              <a:rPr lang="en-US" altLang="zh-CN" dirty="0" smtClean="0"/>
              <a:t>)</a:t>
            </a:r>
            <a:r>
              <a:rPr lang="zh-CN" altLang="en-US" dirty="0"/>
              <a:t>磁场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99"/>
            <a:ext cx="12190413" cy="57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8019009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0428" y="4891454"/>
            <a:ext cx="2571416" cy="2101515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051467" y="1909614"/>
            <a:ext cx="1934948" cy="1782767"/>
            <a:chOff x="2959496" y="786049"/>
            <a:chExt cx="1833507" cy="1493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7553" y="786049"/>
              <a:ext cx="1695450" cy="149324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963030" y="93715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 谢</a:t>
              </a:r>
              <a:endParaRPr lang="zh-CN" altLang="en-US" sz="11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59496" y="1600440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谢</a:t>
              </a:r>
              <a:endParaRPr lang="zh-CN" altLang="en-US" sz="11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676919" y="937151"/>
              <a:ext cx="82814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老</a:t>
              </a:r>
              <a:endParaRPr lang="zh-CN" altLang="en-US" sz="32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676919" y="1600440"/>
              <a:ext cx="82814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 smtClean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</a:t>
              </a:r>
              <a:r>
                <a:rPr lang="zh-CN" altLang="en-US" sz="3200" dirty="0" smtClean="0">
                  <a:solidFill>
                    <a:prstClr val="white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师</a:t>
              </a:r>
              <a:endParaRPr lang="zh-CN" altLang="en-US" sz="32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0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50" y="190524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吸收边界对应的各个计算点位置示意图：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97" y="775299"/>
            <a:ext cx="637009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526" y="309108"/>
            <a:ext cx="95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三维二阶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吸收边界公式：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42" y="1053530"/>
            <a:ext cx="10668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2752</Words>
  <Application>Microsoft Office PowerPoint</Application>
  <PresentationFormat>自定义</PresentationFormat>
  <Paragraphs>247</Paragraphs>
  <Slides>72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88" baseType="lpstr">
      <vt:lpstr>等线</vt:lpstr>
      <vt:lpstr>方正清刻本悦宋简体</vt:lpstr>
      <vt:lpstr>方正姚体</vt:lpstr>
      <vt:lpstr>华文新魏</vt:lpstr>
      <vt:lpstr>楷体</vt:lpstr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第一PPT，www.1ppt.com</vt:lpstr>
      <vt:lpstr>1_第一PPT模板网-WWW.1PPT.COM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Ray</dc:creator>
  <cp:keywords>第一PPT模板网-WWW.1PPT.COM</cp:keywords>
  <dc:description>第一PPT模板网-WWW.1PPT.COM</dc:description>
  <cp:lastModifiedBy>刘智超</cp:lastModifiedBy>
  <cp:revision>269</cp:revision>
  <dcterms:created xsi:type="dcterms:W3CDTF">2016-07-20T03:04:34Z</dcterms:created>
  <dcterms:modified xsi:type="dcterms:W3CDTF">2016-12-14T06:25:42Z</dcterms:modified>
  <cp:category>第一PPT模板网-WWW.1PPT.COM</cp:category>
</cp:coreProperties>
</file>